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1" r:id="rId2"/>
    <p:sldId id="267" r:id="rId3"/>
    <p:sldId id="257" r:id="rId4"/>
    <p:sldId id="263" r:id="rId5"/>
    <p:sldId id="259" r:id="rId6"/>
    <p:sldId id="272" r:id="rId7"/>
    <p:sldId id="270" r:id="rId8"/>
    <p:sldId id="273" r:id="rId9"/>
    <p:sldId id="266" r:id="rId10"/>
    <p:sldId id="268" r:id="rId11"/>
    <p:sldId id="269" r:id="rId1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A260"/>
    <a:srgbClr val="00133A"/>
    <a:srgbClr val="0045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3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53BE736F-6371-4A48-9404-F43CBB8D4C25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E1A94D8-14E4-4A31-A446-02F8C401FB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35132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36B9C31-89D4-44AF-A4BB-8A8C5C4EBE06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9EE6B6B-57A4-4B23-98BF-90322A4246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882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7675" y="1262063"/>
            <a:ext cx="6053138" cy="34051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08657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447675" y="1262063"/>
            <a:ext cx="6053138" cy="34051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61EA0F-A667-4B49-8422-0062BC55E249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4572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057FA-C198-452F-830A-FAF63CAAAECD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D158-FBF0-4E51-9EE8-1811B5700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688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057FA-C198-452F-830A-FAF63CAAAECD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D158-FBF0-4E51-9EE8-1811B5700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5704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057FA-C198-452F-830A-FAF63CAAAECD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D158-FBF0-4E51-9EE8-1811B5700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7328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blackWhite">
          <a:xfrm>
            <a:off x="254950" y="227615"/>
            <a:ext cx="11682101" cy="6332433"/>
          </a:xfrm>
          <a:prstGeom prst="rect">
            <a:avLst/>
          </a:prstGeom>
          <a:solidFill>
            <a:srgbClr val="2249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372187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 bwMode="blackWhite">
          <a:xfrm>
            <a:off x="254950" y="227615"/>
            <a:ext cx="11682101" cy="6332433"/>
          </a:xfrm>
          <a:prstGeom prst="rect">
            <a:avLst/>
          </a:prstGeom>
          <a:solidFill>
            <a:srgbClr val="2249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529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057FA-C198-452F-830A-FAF63CAAAECD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D158-FBF0-4E51-9EE8-1811B5700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982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057FA-C198-452F-830A-FAF63CAAAECD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D158-FBF0-4E51-9EE8-1811B5700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3136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057FA-C198-452F-830A-FAF63CAAAECD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D158-FBF0-4E51-9EE8-1811B5700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793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057FA-C198-452F-830A-FAF63CAAAECD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D158-FBF0-4E51-9EE8-1811B5700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903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057FA-C198-452F-830A-FAF63CAAAECD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D158-FBF0-4E51-9EE8-1811B5700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9353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057FA-C198-452F-830A-FAF63CAAAECD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D158-FBF0-4E51-9EE8-1811B5700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742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057FA-C198-452F-830A-FAF63CAAAECD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D158-FBF0-4E51-9EE8-1811B5700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164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7057FA-C198-452F-830A-FAF63CAAAECD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AD158-FBF0-4E51-9EE8-1811B5700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939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7057FA-C198-452F-830A-FAF63CAAAECD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7AD158-FBF0-4E51-9EE8-1811B57002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2051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2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mof.ge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1999" y="1044449"/>
            <a:ext cx="10805979" cy="2387600"/>
          </a:xfrm>
        </p:spPr>
        <p:txBody>
          <a:bodyPr anchor="ctr" anchorCtr="0"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Compliance 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lang="en-US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Government Sector Strategies </a:t>
            </a:r>
            <a:r>
              <a:rPr lang="en-US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with </a:t>
            </a:r>
            <a:r>
              <a:rPr lang="en-US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Medium-Term Fiscal Parameters</a:t>
            </a:r>
            <a:r>
              <a:rPr lang="ka-GE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ka-GE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Picture 2" descr="No photo description available.">
            <a:extLst>
              <a:ext uri="{FF2B5EF4-FFF2-40B4-BE49-F238E27FC236}">
                <a16:creationId xmlns:a16="http://schemas.microsoft.com/office/drawing/2014/main" id="{1CA1FE85-00B0-4924-80F8-5ED2589EB6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4647" y="4999702"/>
            <a:ext cx="788709" cy="788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608956" y="5394056"/>
            <a:ext cx="32110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September 28, 2023</a:t>
            </a:r>
          </a:p>
          <a:p>
            <a:pPr algn="ctr"/>
            <a:r>
              <a:rPr lang="en-US" dirty="0" smtClean="0"/>
              <a:t>Tbilisi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2830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165" y="201224"/>
            <a:ext cx="10901082" cy="1263509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Tagging the State Budget Programs with Sectoral Strategies</a:t>
            </a:r>
            <a:r>
              <a:rPr lang="ka-GE" sz="2800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/>
            </a:r>
            <a:br>
              <a:rPr lang="ka-GE" sz="2800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</a:br>
            <a:r>
              <a:rPr lang="en-US" sz="2800" dirty="0">
                <a:solidFill>
                  <a:srgbClr val="2AA2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Linking </a:t>
            </a:r>
            <a:r>
              <a:rPr lang="en-US" sz="2800" dirty="0" smtClean="0">
                <a:solidFill>
                  <a:srgbClr val="2AA2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Budget Program With The </a:t>
            </a:r>
            <a:r>
              <a:rPr lang="en-US" sz="2800" dirty="0">
                <a:solidFill>
                  <a:srgbClr val="2AA2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Vision 2030 </a:t>
            </a:r>
            <a:r>
              <a:rPr lang="en-US" sz="2800" dirty="0" smtClean="0">
                <a:solidFill>
                  <a:srgbClr val="2AA2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Development </a:t>
            </a:r>
            <a:r>
              <a:rPr lang="en-US" sz="2800" dirty="0">
                <a:solidFill>
                  <a:srgbClr val="2AA2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2800" dirty="0" smtClean="0">
                <a:solidFill>
                  <a:srgbClr val="2AA2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trategy Of Georgia</a:t>
            </a:r>
            <a:endParaRPr lang="en-US" sz="2800" dirty="0">
              <a:solidFill>
                <a:srgbClr val="2AA2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5543996"/>
              </p:ext>
            </p:extLst>
          </p:nvPr>
        </p:nvGraphicFramePr>
        <p:xfrm>
          <a:off x="251009" y="1748706"/>
          <a:ext cx="11797059" cy="3513575"/>
        </p:xfrm>
        <a:graphic>
          <a:graphicData uri="http://schemas.openxmlformats.org/drawingml/2006/table">
            <a:tbl>
              <a:tblPr/>
              <a:tblGrid>
                <a:gridCol w="588949">
                  <a:extLst>
                    <a:ext uri="{9D8B030D-6E8A-4147-A177-3AD203B41FA5}">
                      <a16:colId xmlns:a16="http://schemas.microsoft.com/office/drawing/2014/main" val="578660858"/>
                    </a:ext>
                  </a:extLst>
                </a:gridCol>
                <a:gridCol w="1166504">
                  <a:extLst>
                    <a:ext uri="{9D8B030D-6E8A-4147-A177-3AD203B41FA5}">
                      <a16:colId xmlns:a16="http://schemas.microsoft.com/office/drawing/2014/main" val="1228072398"/>
                    </a:ext>
                  </a:extLst>
                </a:gridCol>
                <a:gridCol w="999007">
                  <a:extLst>
                    <a:ext uri="{9D8B030D-6E8A-4147-A177-3AD203B41FA5}">
                      <a16:colId xmlns:a16="http://schemas.microsoft.com/office/drawing/2014/main" val="442314081"/>
                    </a:ext>
                  </a:extLst>
                </a:gridCol>
                <a:gridCol w="870560">
                  <a:extLst>
                    <a:ext uri="{9D8B030D-6E8A-4147-A177-3AD203B41FA5}">
                      <a16:colId xmlns:a16="http://schemas.microsoft.com/office/drawing/2014/main" val="1388923518"/>
                    </a:ext>
                  </a:extLst>
                </a:gridCol>
                <a:gridCol w="1059374">
                  <a:extLst>
                    <a:ext uri="{9D8B030D-6E8A-4147-A177-3AD203B41FA5}">
                      <a16:colId xmlns:a16="http://schemas.microsoft.com/office/drawing/2014/main" val="3040571717"/>
                    </a:ext>
                  </a:extLst>
                </a:gridCol>
                <a:gridCol w="860768">
                  <a:extLst>
                    <a:ext uri="{9D8B030D-6E8A-4147-A177-3AD203B41FA5}">
                      <a16:colId xmlns:a16="http://schemas.microsoft.com/office/drawing/2014/main" val="1726968270"/>
                    </a:ext>
                  </a:extLst>
                </a:gridCol>
                <a:gridCol w="1277561">
                  <a:extLst>
                    <a:ext uri="{9D8B030D-6E8A-4147-A177-3AD203B41FA5}">
                      <a16:colId xmlns:a16="http://schemas.microsoft.com/office/drawing/2014/main" val="1012900724"/>
                    </a:ext>
                  </a:extLst>
                </a:gridCol>
                <a:gridCol w="797343">
                  <a:extLst>
                    <a:ext uri="{9D8B030D-6E8A-4147-A177-3AD203B41FA5}">
                      <a16:colId xmlns:a16="http://schemas.microsoft.com/office/drawing/2014/main" val="948830525"/>
                    </a:ext>
                  </a:extLst>
                </a:gridCol>
                <a:gridCol w="634251">
                  <a:extLst>
                    <a:ext uri="{9D8B030D-6E8A-4147-A177-3AD203B41FA5}">
                      <a16:colId xmlns:a16="http://schemas.microsoft.com/office/drawing/2014/main" val="3311883280"/>
                    </a:ext>
                  </a:extLst>
                </a:gridCol>
                <a:gridCol w="322790">
                  <a:extLst>
                    <a:ext uri="{9D8B030D-6E8A-4147-A177-3AD203B41FA5}">
                      <a16:colId xmlns:a16="http://schemas.microsoft.com/office/drawing/2014/main" val="935650566"/>
                    </a:ext>
                  </a:extLst>
                </a:gridCol>
                <a:gridCol w="565266">
                  <a:extLst>
                    <a:ext uri="{9D8B030D-6E8A-4147-A177-3AD203B41FA5}">
                      <a16:colId xmlns:a16="http://schemas.microsoft.com/office/drawing/2014/main" val="3518268757"/>
                    </a:ext>
                  </a:extLst>
                </a:gridCol>
                <a:gridCol w="317020">
                  <a:extLst>
                    <a:ext uri="{9D8B030D-6E8A-4147-A177-3AD203B41FA5}">
                      <a16:colId xmlns:a16="http://schemas.microsoft.com/office/drawing/2014/main" val="3226413646"/>
                    </a:ext>
                  </a:extLst>
                </a:gridCol>
                <a:gridCol w="480218">
                  <a:extLst>
                    <a:ext uri="{9D8B030D-6E8A-4147-A177-3AD203B41FA5}">
                      <a16:colId xmlns:a16="http://schemas.microsoft.com/office/drawing/2014/main" val="1445539617"/>
                    </a:ext>
                  </a:extLst>
                </a:gridCol>
                <a:gridCol w="344307">
                  <a:extLst>
                    <a:ext uri="{9D8B030D-6E8A-4147-A177-3AD203B41FA5}">
                      <a16:colId xmlns:a16="http://schemas.microsoft.com/office/drawing/2014/main" val="1667484988"/>
                    </a:ext>
                  </a:extLst>
                </a:gridCol>
                <a:gridCol w="453036">
                  <a:extLst>
                    <a:ext uri="{9D8B030D-6E8A-4147-A177-3AD203B41FA5}">
                      <a16:colId xmlns:a16="http://schemas.microsoft.com/office/drawing/2014/main" val="1987533260"/>
                    </a:ext>
                  </a:extLst>
                </a:gridCol>
                <a:gridCol w="425412">
                  <a:extLst>
                    <a:ext uri="{9D8B030D-6E8A-4147-A177-3AD203B41FA5}">
                      <a16:colId xmlns:a16="http://schemas.microsoft.com/office/drawing/2014/main" val="1448466312"/>
                    </a:ext>
                  </a:extLst>
                </a:gridCol>
                <a:gridCol w="634693">
                  <a:extLst>
                    <a:ext uri="{9D8B030D-6E8A-4147-A177-3AD203B41FA5}">
                      <a16:colId xmlns:a16="http://schemas.microsoft.com/office/drawing/2014/main" val="3981077959"/>
                    </a:ext>
                  </a:extLst>
                </a:gridCol>
              </a:tblGrid>
              <a:tr h="575917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Program Code</a:t>
                      </a:r>
                      <a:endParaRPr lang="ka-GE" sz="12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EC7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Program Name</a:t>
                      </a:r>
                      <a:endParaRPr lang="ka-GE" sz="12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EC7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Implementing Agency 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EC7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Policy Classifier</a:t>
                      </a:r>
                      <a:endParaRPr lang="ka-GE" sz="1200" b="1" i="0" u="none" strike="noStrike" dirty="0">
                        <a:solidFill>
                          <a:srgbClr val="26262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EC7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Direction</a:t>
                      </a:r>
                      <a:endParaRPr lang="ka-GE" sz="12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EC7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Number of Activity </a:t>
                      </a:r>
                      <a:endParaRPr lang="ka-GE" sz="12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EC7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Name of Activity </a:t>
                      </a:r>
                      <a:endParaRPr lang="ka-GE" sz="12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EC7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Budget of the Activity (thousand</a:t>
                      </a:r>
                      <a:r>
                        <a:rPr lang="en-US" sz="1200" b="1" i="0" u="none" strike="noStrike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 GEL)</a:t>
                      </a:r>
                      <a:endParaRPr lang="ka-GE" sz="12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EC7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Allocation</a:t>
                      </a:r>
                      <a:r>
                        <a:rPr lang="en-US" sz="1200" b="1" i="0" u="none" strike="noStrike" baseline="0" dirty="0" smtClean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 of program - </a:t>
                      </a:r>
                      <a:r>
                        <a:rPr lang="en-US" sz="1200" b="1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Budget Year </a:t>
                      </a:r>
                      <a:endParaRPr lang="ka-GE" sz="1200" b="1" i="0" u="none" strike="noStrike" dirty="0">
                        <a:solidFill>
                          <a:srgbClr val="26262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E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Budget Year +1 </a:t>
                      </a:r>
                      <a:endParaRPr lang="ka-GE" sz="1200" b="1" i="0" u="none" strike="noStrike" dirty="0">
                        <a:solidFill>
                          <a:srgbClr val="26262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E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Budget Year +2</a:t>
                      </a:r>
                      <a:endParaRPr lang="ka-GE" sz="1200" b="1" i="0" u="none" strike="noStrike" dirty="0">
                        <a:solidFill>
                          <a:srgbClr val="26262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E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Budget Year +3</a:t>
                      </a:r>
                      <a:endParaRPr lang="ka-GE" sz="1200" b="1" i="0" u="none" strike="noStrike" dirty="0">
                        <a:solidFill>
                          <a:srgbClr val="26262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EC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200" b="1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Comment</a:t>
                      </a:r>
                      <a:endParaRPr lang="ka-GE" sz="1200" b="1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E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3224193"/>
                  </a:ext>
                </a:extLst>
              </a:tr>
              <a:tr h="90389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0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Thousand GEL</a:t>
                      </a:r>
                      <a:r>
                        <a:rPr lang="ka-GE" sz="10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endParaRPr lang="ka-GE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E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E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0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Thousand GEL</a:t>
                      </a:r>
                      <a:r>
                        <a:rPr lang="ka-GE" sz="10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endParaRPr lang="ka-GE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E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E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0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Thousand GEL</a:t>
                      </a:r>
                      <a:r>
                        <a:rPr lang="ka-GE" sz="10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endParaRPr lang="ka-GE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E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E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0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(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Thousand GEL</a:t>
                      </a:r>
                      <a:r>
                        <a:rPr lang="ka-GE" sz="1000" b="0" i="0" u="none" strike="noStrike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)</a:t>
                      </a:r>
                      <a:endParaRPr lang="ka-GE" sz="1000" b="0" i="0" u="none" strike="noStrike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E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 dirty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EC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5827160"/>
                  </a:ext>
                </a:extLst>
              </a:tr>
              <a:tr h="2033763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23 01 </a:t>
                      </a:r>
                      <a:endParaRPr lang="en-US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Public</a:t>
                      </a:r>
                      <a:r>
                        <a:rPr lang="en-US" sz="1200" b="0" i="0" u="none" strike="noStrike" kern="1200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Finance Management</a:t>
                      </a:r>
                      <a:endParaRPr lang="ka-GE" sz="12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Ministry of finance of Georgia</a:t>
                      </a:r>
                      <a:endParaRPr lang="ka-G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Vision 2030</a:t>
                      </a:r>
                      <a:endParaRPr lang="ka-G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Economic Development</a:t>
                      </a:r>
                      <a:endParaRPr lang="ka-G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1.1.1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Monitoring and analysis of budget execution to ensure the compliance of budget framework with fiscal parameters</a:t>
                      </a:r>
                      <a:endParaRPr lang="ka-GE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5,151.0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25,430.0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20.3%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1661726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361950" y="5334000"/>
            <a:ext cx="11686117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1400" i="1" dirty="0">
                <a:latin typeface="Calibri" panose="020F0502020204030204" pitchFamily="34" charset="0"/>
                <a:cs typeface="Calibri" panose="020F0502020204030204" pitchFamily="34" charset="0"/>
              </a:rPr>
              <a:t>The information </a:t>
            </a:r>
            <a:r>
              <a:rPr lang="en-US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should be </a:t>
            </a:r>
            <a:r>
              <a:rPr lang="en-US" sz="1400" i="1" dirty="0">
                <a:latin typeface="Calibri" panose="020F0502020204030204" pitchFamily="34" charset="0"/>
                <a:cs typeface="Calibri" panose="020F0502020204030204" pitchFamily="34" charset="0"/>
              </a:rPr>
              <a:t>filled by spending </a:t>
            </a:r>
            <a:r>
              <a:rPr lang="en-US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units </a:t>
            </a:r>
            <a:r>
              <a:rPr lang="en-US" sz="1400" i="1" dirty="0">
                <a:latin typeface="Calibri" panose="020F0502020204030204" pitchFamily="34" charset="0"/>
                <a:cs typeface="Calibri" panose="020F0502020204030204" pitchFamily="34" charset="0"/>
              </a:rPr>
              <a:t>through the </a:t>
            </a:r>
            <a:r>
              <a:rPr lang="en-US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e-budget system;</a:t>
            </a:r>
            <a:endParaRPr lang="ka-GE" sz="1400" i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n-US" sz="1400" i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n-US" sz="1400" i="1" dirty="0">
                <a:latin typeface="Calibri" panose="020F0502020204030204" pitchFamily="34" charset="0"/>
                <a:cs typeface="Calibri" panose="020F0502020204030204" pitchFamily="34" charset="0"/>
              </a:rPr>
              <a:t>In many cases, the sector strategy does not have </a:t>
            </a:r>
            <a:r>
              <a:rPr lang="en-US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costing and </a:t>
            </a:r>
            <a:r>
              <a:rPr lang="en-US" sz="1400" i="1" dirty="0">
                <a:latin typeface="Calibri" panose="020F0502020204030204" pitchFamily="34" charset="0"/>
                <a:cs typeface="Calibri" panose="020F0502020204030204" pitchFamily="34" charset="0"/>
              </a:rPr>
              <a:t>the strategy action plans are prepared for a period of 1-2 or 3 </a:t>
            </a:r>
            <a:r>
              <a:rPr lang="en-US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years</a:t>
            </a:r>
            <a:r>
              <a:rPr lang="ka-GE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  <a:r>
              <a:rPr lang="en-US" sz="1400" i="1" dirty="0">
                <a:latin typeface="Calibri" panose="020F0502020204030204" pitchFamily="34" charset="0"/>
                <a:cs typeface="Calibri" panose="020F0502020204030204" pitchFamily="34" charset="0"/>
              </a:rPr>
              <a:t>which is accompanied by the cost estimates for the </a:t>
            </a:r>
            <a:r>
              <a:rPr lang="en-US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appropriate </a:t>
            </a:r>
            <a:r>
              <a:rPr lang="en-US" sz="1400" i="1" dirty="0">
                <a:latin typeface="Calibri" panose="020F0502020204030204" pitchFamily="34" charset="0"/>
                <a:cs typeface="Calibri" panose="020F0502020204030204" pitchFamily="34" charset="0"/>
              </a:rPr>
              <a:t>years. In such cases, the linkage to the strategies of the </a:t>
            </a:r>
            <a:r>
              <a:rPr lang="en-US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programs/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n-US" sz="1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sub-programs</a:t>
            </a:r>
            <a:r>
              <a:rPr lang="en-US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i="1" dirty="0">
                <a:latin typeface="Calibri" panose="020F0502020204030204" pitchFamily="34" charset="0"/>
                <a:cs typeface="Calibri" panose="020F0502020204030204" pitchFamily="34" charset="0"/>
              </a:rPr>
              <a:t>is based on action </a:t>
            </a:r>
            <a:r>
              <a:rPr lang="en-US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plans</a:t>
            </a:r>
            <a:r>
              <a:rPr lang="ka-GE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400" i="1" dirty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nd </a:t>
            </a:r>
            <a:r>
              <a:rPr lang="en-US" sz="1400" i="1" dirty="0">
                <a:latin typeface="Calibri" panose="020F0502020204030204" pitchFamily="34" charset="0"/>
                <a:cs typeface="Calibri" panose="020F0502020204030204" pitchFamily="34" charset="0"/>
              </a:rPr>
              <a:t>depending on the duration of the strategy, in the following years (if the action plan </a:t>
            </a:r>
            <a:r>
              <a:rPr lang="en-US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is prepared </a:t>
            </a:r>
            <a:r>
              <a:rPr lang="en-US" sz="1400" i="1" dirty="0">
                <a:latin typeface="Calibri" panose="020F0502020204030204" pitchFamily="34" charset="0"/>
                <a:cs typeface="Calibri" panose="020F0502020204030204" pitchFamily="34" charset="0"/>
              </a:rPr>
              <a:t>for a period of less than 4 years), the expected forecasts </a:t>
            </a:r>
            <a:r>
              <a:rPr lang="en-US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should be </a:t>
            </a:r>
            <a:r>
              <a:rPr lang="en-US" sz="1400" i="1" dirty="0">
                <a:latin typeface="Calibri" panose="020F0502020204030204" pitchFamily="34" charset="0"/>
                <a:cs typeface="Calibri" panose="020F0502020204030204" pitchFamily="34" charset="0"/>
              </a:rPr>
              <a:t>filled </a:t>
            </a:r>
            <a:r>
              <a:rPr lang="en-US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according to </a:t>
            </a:r>
            <a:r>
              <a:rPr lang="en-US" sz="1400" i="1" dirty="0">
                <a:latin typeface="Calibri" panose="020F0502020204030204" pitchFamily="34" charset="0"/>
                <a:cs typeface="Calibri" panose="020F0502020204030204" pitchFamily="34" charset="0"/>
              </a:rPr>
              <a:t>the duration of the strategy</a:t>
            </a:r>
            <a:r>
              <a:rPr lang="ka-GE" sz="1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1400" i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3519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No photo description available.">
            <a:extLst>
              <a:ext uri="{FF2B5EF4-FFF2-40B4-BE49-F238E27FC236}">
                <a16:creationId xmlns:a16="http://schemas.microsoft.com/office/drawing/2014/main" id="{1CA1FE85-00B0-4924-80F8-5ED2589EB62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45876" y="5161934"/>
            <a:ext cx="815757" cy="815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612923" y="2836895"/>
            <a:ext cx="903295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000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Thank You</a:t>
            </a:r>
            <a:endParaRPr lang="en-GB" sz="5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295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837" y="201224"/>
            <a:ext cx="10413521" cy="670045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EU-EGFA - Budget Support </a:t>
            </a:r>
            <a:r>
              <a:rPr lang="ka-GE" sz="2800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2023-2026</a:t>
            </a:r>
            <a:endParaRPr lang="en-US" sz="2800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837" y="1058333"/>
            <a:ext cx="6116130" cy="4500065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en-US" sz="1800" dirty="0" smtClean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Compliance of </a:t>
            </a:r>
            <a:r>
              <a:rPr lang="en-US" sz="1800" dirty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Government Sector Strategies with Medium-Term Fiscal </a:t>
            </a:r>
            <a:r>
              <a:rPr lang="en-US" sz="1800" dirty="0" smtClean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Parameters</a:t>
            </a:r>
          </a:p>
          <a:p>
            <a:pPr marL="0" indent="0" algn="just">
              <a:buNone/>
            </a:pPr>
            <a:endParaRPr lang="ka-GE" sz="1400" b="1" dirty="0" smtClean="0">
              <a:solidFill>
                <a:srgbClr val="002060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400" b="1" dirty="0" smtClean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Target </a:t>
            </a:r>
            <a:r>
              <a:rPr lang="en-US" sz="1400" b="1" dirty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for </a:t>
            </a:r>
            <a:r>
              <a:rPr lang="en-US" sz="1400" b="1" dirty="0" smtClean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year 2023</a:t>
            </a:r>
            <a:r>
              <a:rPr lang="ka-GE" sz="1400" b="1" dirty="0" smtClean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:</a:t>
            </a:r>
          </a:p>
          <a:p>
            <a:pPr marL="0" indent="0">
              <a:buNone/>
            </a:pPr>
            <a:r>
              <a:rPr lang="en-GB" sz="1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Template of an annex to the annual state budget package submission  to “tag” government sectoral strategies with the budget programs prepared and discussed with the relevant  stakeholders</a:t>
            </a:r>
            <a:r>
              <a:rPr lang="en-US" sz="1400" dirty="0" smtClean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;</a:t>
            </a:r>
            <a:endParaRPr lang="ka-GE" sz="1400" dirty="0" smtClean="0">
              <a:solidFill>
                <a:srgbClr val="002060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lvl="1"/>
            <a:r>
              <a:rPr lang="en-GB" sz="1200" dirty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Template of an annex to the annual state budget package submission  to “tag” </a:t>
            </a:r>
            <a:r>
              <a:rPr lang="en-GB" sz="1200" dirty="0" smtClean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government sectoral strategies with </a:t>
            </a:r>
            <a:r>
              <a:rPr lang="en-GB" sz="1200" dirty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the budget programs prepared and discussed with the relevant  stakeholders</a:t>
            </a:r>
            <a:r>
              <a:rPr lang="ka-GE" sz="12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lvl="1"/>
            <a:r>
              <a:rPr lang="en-GB" sz="12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Source(s) of verification</a:t>
            </a:r>
            <a:r>
              <a:rPr lang="en-GB" i="1" dirty="0" smtClean="0"/>
              <a:t> </a:t>
            </a:r>
            <a:r>
              <a:rPr lang="en-GB" sz="1200" dirty="0" err="1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MoF</a:t>
            </a:r>
            <a:r>
              <a:rPr lang="en-GB" sz="12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website (</a:t>
            </a:r>
            <a:r>
              <a:rPr lang="en-GB" sz="12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www.MoF.ge</a:t>
            </a:r>
            <a:r>
              <a:rPr lang="en-GB" sz="12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en-US" sz="1200" dirty="0" smtClean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; Stakeholder discussion meeting minutes and the template of the annex to the annual budget law.</a:t>
            </a:r>
            <a:endParaRPr lang="ka-GE" sz="1200" dirty="0" smtClean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400" b="1" dirty="0" smtClean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Target for year 2024:</a:t>
            </a:r>
          </a:p>
          <a:p>
            <a:pPr lvl="1"/>
            <a:r>
              <a:rPr lang="en-GB" sz="1200" dirty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The annex to the annual state budget package reflects “tagging” of government sectoral strategies with the budget programs prepared for at least one sectoral strategy</a:t>
            </a:r>
          </a:p>
          <a:p>
            <a:pPr lvl="1"/>
            <a:r>
              <a:rPr lang="en-GB" sz="12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Source(s</a:t>
            </a:r>
            <a:r>
              <a:rPr lang="en-GB" sz="12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of </a:t>
            </a:r>
            <a:r>
              <a:rPr lang="en-GB" sz="12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verification:</a:t>
            </a:r>
            <a:r>
              <a:rPr lang="en-GB" i="1" dirty="0" smtClean="0"/>
              <a:t> </a:t>
            </a:r>
            <a:r>
              <a:rPr lang="en-GB" sz="1200" dirty="0" err="1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MoF</a:t>
            </a:r>
            <a:r>
              <a:rPr lang="en-GB" sz="12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website (</a:t>
            </a:r>
            <a:r>
              <a:rPr lang="en-GB" sz="12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www.MoF.ge</a:t>
            </a:r>
            <a:r>
              <a:rPr lang="en-GB" sz="12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  <a:r>
              <a:rPr lang="en-US" sz="12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 </a:t>
            </a:r>
            <a:r>
              <a:rPr lang="en-US" sz="12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State Budget Law Package 2025.</a:t>
            </a:r>
            <a:endParaRPr lang="ka-GE" sz="12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400" b="1" dirty="0" smtClean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Target </a:t>
            </a:r>
            <a:r>
              <a:rPr lang="en-US" sz="1400" b="1" dirty="0" smtClean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for 2026:</a:t>
            </a:r>
            <a:endParaRPr lang="en-US" sz="1400" dirty="0" smtClean="0">
              <a:solidFill>
                <a:srgbClr val="002060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lvl="1"/>
            <a:r>
              <a:rPr lang="en-GB" sz="1200" dirty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2027 state budget law package includes the annex reflecting all government sectoral strategies</a:t>
            </a:r>
            <a:endParaRPr lang="en-US" sz="1200" dirty="0">
              <a:solidFill>
                <a:srgbClr val="002060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lvl="1"/>
            <a:r>
              <a:rPr lang="en-GB" sz="1200" dirty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Source(s) of </a:t>
            </a:r>
            <a:r>
              <a:rPr lang="en-GB" sz="1200" dirty="0" smtClean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verification: </a:t>
            </a:r>
            <a:r>
              <a:rPr lang="en-GB" sz="1200" dirty="0" err="1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MoF</a:t>
            </a:r>
            <a:r>
              <a:rPr lang="en-GB" sz="1200" dirty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 website (</a:t>
            </a:r>
            <a:r>
              <a:rPr lang="en-GB" sz="1200" dirty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  <a:hlinkClick r:id="rId2"/>
              </a:rPr>
              <a:t>www.MoF.ge</a:t>
            </a:r>
            <a:r>
              <a:rPr lang="en-GB" sz="1200" dirty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)</a:t>
            </a:r>
            <a:r>
              <a:rPr lang="en-US" sz="1200" dirty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; State Budget Law Package </a:t>
            </a:r>
            <a:r>
              <a:rPr lang="en-US" sz="1200" dirty="0" smtClean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2027</a:t>
            </a:r>
            <a:r>
              <a:rPr lang="en-US" sz="12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ka-GE" sz="1200" dirty="0" smtClean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en-US" sz="1400" b="1" dirty="0" smtClean="0">
              <a:solidFill>
                <a:srgbClr val="002060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1400" b="1" dirty="0" smtClean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Amount of the Budget Support </a:t>
            </a:r>
            <a:r>
              <a:rPr lang="ka-GE" sz="1400" b="1" dirty="0" smtClean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- 1,000,000 €</a:t>
            </a:r>
            <a:endParaRPr lang="en-US" sz="1400" b="1" dirty="0">
              <a:solidFill>
                <a:srgbClr val="002060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</p:txBody>
      </p:sp>
      <p:pic>
        <p:nvPicPr>
          <p:cNvPr id="4098" name="Picture 2" descr="EU Report: Georgia Continued Steadily on Its European Path Including in the  Challenging COVID-19 Context - GeorgianJournal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0966" y="4123426"/>
            <a:ext cx="5368506" cy="240661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4575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837" y="201224"/>
            <a:ext cx="10413521" cy="670045"/>
          </a:xfrm>
        </p:spPr>
        <p:txBody>
          <a:bodyPr>
            <a:normAutofit/>
          </a:bodyPr>
          <a:lstStyle/>
          <a:p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The P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rPr>
              <a:t>olicy Classifier</a:t>
            </a:r>
            <a:endParaRPr lang="en-US" sz="2800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  <a:ea typeface="+mn-ea"/>
              <a:cs typeface="Calibri" panose="020F0502020204030204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422775" y="719547"/>
            <a:ext cx="4499259" cy="494614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Sustainable </a:t>
            </a:r>
            <a:r>
              <a:rPr lang="en-US" sz="14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Development </a:t>
            </a:r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Goals - </a:t>
            </a:r>
            <a:r>
              <a:rPr lang="en-US" sz="14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SDG</a:t>
            </a:r>
            <a:r>
              <a:rPr lang="ka-GE" sz="14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14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Human </a:t>
            </a:r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Capital </a:t>
            </a:r>
            <a:r>
              <a:rPr lang="en-US" sz="14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</a:t>
            </a:r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oals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Gender Equality</a:t>
            </a:r>
          </a:p>
          <a:p>
            <a:pPr lvl="0">
              <a:lnSpc>
                <a:spcPct val="100000"/>
              </a:lnSpc>
              <a:spcBef>
                <a:spcPts val="600"/>
              </a:spcBef>
            </a:pPr>
            <a:r>
              <a:rPr lang="en-US" sz="14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Climate </a:t>
            </a:r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Change</a:t>
            </a: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105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Climate Change - Mitigation</a:t>
            </a:r>
            <a:r>
              <a:rPr lang="ka-GE" sz="1050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105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Climate </a:t>
            </a:r>
            <a:r>
              <a:rPr lang="en-US" sz="1050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Change </a:t>
            </a:r>
            <a:r>
              <a:rPr lang="en-US" sz="105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1050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Adaptation</a:t>
            </a:r>
            <a:r>
              <a:rPr lang="ka-GE" sz="1050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  <a:endParaRPr lang="en-US" sz="1050" dirty="0">
              <a:solidFill>
                <a:schemeClr val="bg2">
                  <a:lumMod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>
              <a:lnSpc>
                <a:spcPct val="100000"/>
              </a:lnSpc>
              <a:spcBef>
                <a:spcPts val="600"/>
              </a:spcBef>
            </a:pPr>
            <a:r>
              <a:rPr lang="en-US" sz="105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Climate Change - Mitigation and </a:t>
            </a:r>
            <a:r>
              <a:rPr lang="en-US" sz="1050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Adaptation;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14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Rural </a:t>
            </a:r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Development</a:t>
            </a:r>
            <a:endParaRPr lang="en-US" sz="1400" dirty="0">
              <a:solidFill>
                <a:schemeClr val="bg2">
                  <a:lumMod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Human </a:t>
            </a:r>
            <a:r>
              <a:rPr lang="en-US" sz="14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ights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1400" dirty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Energy </a:t>
            </a:r>
            <a:r>
              <a:rPr lang="en-US" sz="1400" dirty="0" smtClean="0">
                <a:solidFill>
                  <a:schemeClr val="bg2">
                    <a:lumMod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Efficiency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140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Sector S</a:t>
            </a:r>
            <a:r>
              <a:rPr lang="en-US" sz="14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trategies</a:t>
            </a:r>
          </a:p>
          <a:p>
            <a:pPr marL="457200" lvl="1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ka-GE" sz="105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- </a:t>
            </a:r>
            <a:r>
              <a:rPr lang="en-US" sz="1050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Vision 2030.</a:t>
            </a:r>
            <a:endParaRPr lang="ka-GE" sz="105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34837" y="1414480"/>
            <a:ext cx="5874928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To enhance the alignment between strategic and policy documentation and the budgetary framework, the "tagging" tool was incorporated into the e-budget system. The </a:t>
            </a:r>
            <a:r>
              <a:rPr lang="en-US" sz="1400" b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"Policy Classifier"</a:t>
            </a:r>
            <a:r>
              <a:rPr lang="en-US" sz="1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component within this tool enables all spending units to link their programs/sub-programs with the relevant policy classifier, including Sustainable Development Goals (SDG), Gender Equality, Climate Change, Sectoral Strategies, and </a:t>
            </a:r>
            <a:r>
              <a:rPr lang="en-US" sz="14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others.</a:t>
            </a:r>
          </a:p>
          <a:p>
            <a:pPr algn="just"/>
            <a:endParaRPr lang="ka-GE" sz="14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n-US" sz="14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information about these linkages is </a:t>
            </a:r>
            <a:r>
              <a:rPr lang="en-US" sz="1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reflected in the </a:t>
            </a:r>
            <a:r>
              <a:rPr lang="en-US" sz="14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Program Budget</a:t>
            </a:r>
            <a:r>
              <a:rPr lang="ka-GE" sz="14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ka-GE" sz="1400" dirty="0">
              <a:solidFill>
                <a:srgbClr val="00206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n-US" sz="1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According to </a:t>
            </a:r>
            <a:r>
              <a:rPr lang="en-US" sz="1400" dirty="0" smtClean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policy classifier</a:t>
            </a:r>
            <a:r>
              <a:rPr lang="en-US" sz="1400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relevant expenses will be identified and reflected in the budget documentation.</a:t>
            </a:r>
          </a:p>
        </p:txBody>
      </p:sp>
      <p:sp>
        <p:nvSpPr>
          <p:cNvPr id="11" name="Right Brace 10"/>
          <p:cNvSpPr/>
          <p:nvPr/>
        </p:nvSpPr>
        <p:spPr>
          <a:xfrm>
            <a:off x="6696635" y="1152811"/>
            <a:ext cx="439270" cy="4231341"/>
          </a:xfrm>
          <a:prstGeom prst="rightBrac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95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4036" y="387927"/>
            <a:ext cx="11600058" cy="526473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Program Budget - Current Structure</a:t>
            </a:r>
            <a:endParaRPr lang="en-US" dirty="0">
              <a:solidFill>
                <a:schemeClr val="accent1">
                  <a:lumMod val="75000"/>
                </a:schemeClr>
              </a:solidFill>
              <a:cs typeface="Calibri" panose="020F050202020403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9B1D0-6975-42C1-9C02-4D76C1702964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7625350"/>
              </p:ext>
            </p:extLst>
          </p:nvPr>
        </p:nvGraphicFramePr>
        <p:xfrm>
          <a:off x="482599" y="3110755"/>
          <a:ext cx="10185401" cy="2745215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69638">
                  <a:extLst>
                    <a:ext uri="{9D8B030D-6E8A-4147-A177-3AD203B41FA5}">
                      <a16:colId xmlns:a16="http://schemas.microsoft.com/office/drawing/2014/main" val="1016259701"/>
                    </a:ext>
                  </a:extLst>
                </a:gridCol>
                <a:gridCol w="2134440">
                  <a:extLst>
                    <a:ext uri="{9D8B030D-6E8A-4147-A177-3AD203B41FA5}">
                      <a16:colId xmlns:a16="http://schemas.microsoft.com/office/drawing/2014/main" val="115909277"/>
                    </a:ext>
                  </a:extLst>
                </a:gridCol>
                <a:gridCol w="1853593">
                  <a:extLst>
                    <a:ext uri="{9D8B030D-6E8A-4147-A177-3AD203B41FA5}">
                      <a16:colId xmlns:a16="http://schemas.microsoft.com/office/drawing/2014/main" val="4250974982"/>
                    </a:ext>
                  </a:extLst>
                </a:gridCol>
                <a:gridCol w="2099351">
                  <a:extLst>
                    <a:ext uri="{9D8B030D-6E8A-4147-A177-3AD203B41FA5}">
                      <a16:colId xmlns:a16="http://schemas.microsoft.com/office/drawing/2014/main" val="1844604726"/>
                    </a:ext>
                  </a:extLst>
                </a:gridCol>
                <a:gridCol w="1699090">
                  <a:extLst>
                    <a:ext uri="{9D8B030D-6E8A-4147-A177-3AD203B41FA5}">
                      <a16:colId xmlns:a16="http://schemas.microsoft.com/office/drawing/2014/main" val="1836036517"/>
                    </a:ext>
                  </a:extLst>
                </a:gridCol>
                <a:gridCol w="1929289">
                  <a:extLst>
                    <a:ext uri="{9D8B030D-6E8A-4147-A177-3AD203B41FA5}">
                      <a16:colId xmlns:a16="http://schemas.microsoft.com/office/drawing/2014/main" val="1751232578"/>
                    </a:ext>
                  </a:extLst>
                </a:gridCol>
              </a:tblGrid>
              <a:tr h="372388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noProof="0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Indicator</a:t>
                      </a:r>
                      <a:r>
                        <a:rPr lang="en-US" sz="1400" b="0" kern="1200" baseline="0" noProof="0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 of Program </a:t>
                      </a:r>
                      <a:r>
                        <a:rPr lang="en-US" sz="1400" b="0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Outcome 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6461537"/>
                  </a:ext>
                </a:extLst>
              </a:tr>
              <a:tr h="510887">
                <a:tc>
                  <a:txBody>
                    <a:bodyPr/>
                    <a:lstStyle/>
                    <a:p>
                      <a:r>
                        <a:rPr lang="en-US" sz="1300" b="0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</a:t>
                      </a:r>
                      <a:endParaRPr lang="en-US" sz="1300" b="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Name of Indicator</a:t>
                      </a:r>
                      <a:endParaRPr lang="ka-GE" sz="13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Baseline Indicator </a:t>
                      </a:r>
                      <a:endParaRPr lang="ka-GE" sz="13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Targeted Indicator</a:t>
                      </a:r>
                      <a:endParaRPr lang="ka-GE" sz="13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Possibility of Deviation (%/Description) </a:t>
                      </a:r>
                      <a:endParaRPr lang="ka-GE" sz="13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300" b="0" i="0" u="none" strike="noStrike" dirty="0" smtClean="0">
                          <a:solidFill>
                            <a:srgbClr val="002060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Potential Risks</a:t>
                      </a:r>
                      <a:endParaRPr lang="ka-GE" sz="1300" b="0" i="0" u="none" strike="noStrike" dirty="0">
                        <a:solidFill>
                          <a:srgbClr val="002060"/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642673074"/>
                  </a:ext>
                </a:extLst>
              </a:tr>
              <a:tr h="372388">
                <a:tc>
                  <a:txBody>
                    <a:bodyPr/>
                    <a:lstStyle/>
                    <a:p>
                      <a:r>
                        <a:rPr lang="en-US" sz="1300" b="0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</a:t>
                      </a:r>
                      <a:endParaRPr lang="en-US" sz="1300" b="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0888363"/>
                  </a:ext>
                </a:extLst>
              </a:tr>
              <a:tr h="372388">
                <a:tc>
                  <a:txBody>
                    <a:bodyPr/>
                    <a:lstStyle/>
                    <a:p>
                      <a:r>
                        <a:rPr lang="en-US" sz="1300" b="0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en-US" sz="1300" b="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5445386"/>
                  </a:ext>
                </a:extLst>
              </a:tr>
              <a:tr h="372388">
                <a:tc>
                  <a:txBody>
                    <a:bodyPr/>
                    <a:lstStyle/>
                    <a:p>
                      <a:r>
                        <a:rPr lang="en-US" sz="1300" b="0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3</a:t>
                      </a:r>
                      <a:endParaRPr lang="en-US" sz="1300" b="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0548266"/>
                  </a:ext>
                </a:extLst>
              </a:tr>
              <a:tr h="372388">
                <a:tc>
                  <a:txBody>
                    <a:bodyPr/>
                    <a:lstStyle/>
                    <a:p>
                      <a:r>
                        <a:rPr lang="en-US" sz="1300" b="0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4</a:t>
                      </a:r>
                      <a:endParaRPr lang="en-US" sz="1300" b="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8141462"/>
                  </a:ext>
                </a:extLst>
              </a:tr>
              <a:tr h="372388">
                <a:tc>
                  <a:txBody>
                    <a:bodyPr/>
                    <a:lstStyle/>
                    <a:p>
                      <a:r>
                        <a:rPr lang="en-US" sz="1300" b="0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5</a:t>
                      </a:r>
                      <a:endParaRPr lang="en-US" sz="1300" b="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30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224927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9495322"/>
              </p:ext>
            </p:extLst>
          </p:nvPr>
        </p:nvGraphicFramePr>
        <p:xfrm>
          <a:off x="482600" y="965419"/>
          <a:ext cx="10185400" cy="212275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5092700">
                  <a:extLst>
                    <a:ext uri="{9D8B030D-6E8A-4147-A177-3AD203B41FA5}">
                      <a16:colId xmlns:a16="http://schemas.microsoft.com/office/drawing/2014/main" val="1323414117"/>
                    </a:ext>
                  </a:extLst>
                </a:gridCol>
                <a:gridCol w="5092700">
                  <a:extLst>
                    <a:ext uri="{9D8B030D-6E8A-4147-A177-3AD203B41FA5}">
                      <a16:colId xmlns:a16="http://schemas.microsoft.com/office/drawing/2014/main" val="2483986394"/>
                    </a:ext>
                  </a:extLst>
                </a:gridCol>
              </a:tblGrid>
              <a:tr h="4245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Program Name and Program 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7417495"/>
                  </a:ext>
                </a:extLst>
              </a:tr>
              <a:tr h="4245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Implementing Agency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9525455"/>
                  </a:ext>
                </a:extLst>
              </a:tr>
              <a:tr h="4245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rgbClr val="FF000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Policy Classifier</a:t>
                      </a:r>
                      <a:endParaRPr lang="en-US" sz="1400" b="0" i="1" dirty="0" smtClean="0">
                        <a:solidFill>
                          <a:srgbClr val="FF000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26089367"/>
                  </a:ext>
                </a:extLst>
              </a:tr>
              <a:tr h="4245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Description and Goal of the Program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2927694"/>
                  </a:ext>
                </a:extLst>
              </a:tr>
              <a:tr h="42455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smtClean="0">
                          <a:solidFill>
                            <a:srgbClr val="002060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Program  Outcome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b="0" dirty="0">
                        <a:solidFill>
                          <a:srgbClr val="002060"/>
                        </a:solidFill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1244864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482599" y="5925392"/>
            <a:ext cx="101854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en-US" sz="1200" i="1" dirty="0">
                <a:solidFill>
                  <a:srgbClr val="00206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According to the specifics of the programs, in relation to gender-sensitive programs, it is important to select the gender aspect of the program as one of the program evaluation indicators.</a:t>
            </a:r>
          </a:p>
        </p:txBody>
      </p:sp>
    </p:spTree>
    <p:extLst>
      <p:ext uri="{BB962C8B-B14F-4D97-AF65-F5344CB8AC3E}">
        <p14:creationId xmlns:p14="http://schemas.microsoft.com/office/powerpoint/2010/main" val="220740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64067" y="201224"/>
            <a:ext cx="11133666" cy="670045"/>
          </a:xfrm>
        </p:spPr>
        <p:txBody>
          <a:bodyPr>
            <a:noAutofit/>
          </a:bodyPr>
          <a:lstStyle/>
          <a:p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Medium-Term Fiscal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Impact Of Policy Classifiers</a:t>
            </a:r>
            <a:endParaRPr lang="en-US" sz="1800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4102435"/>
              </p:ext>
            </p:extLst>
          </p:nvPr>
        </p:nvGraphicFramePr>
        <p:xfrm>
          <a:off x="651932" y="719681"/>
          <a:ext cx="10930467" cy="5918200"/>
        </p:xfrm>
        <a:graphic>
          <a:graphicData uri="http://schemas.openxmlformats.org/drawingml/2006/table">
            <a:tbl>
              <a:tblPr/>
              <a:tblGrid>
                <a:gridCol w="5972975">
                  <a:extLst>
                    <a:ext uri="{9D8B030D-6E8A-4147-A177-3AD203B41FA5}">
                      <a16:colId xmlns:a16="http://schemas.microsoft.com/office/drawing/2014/main" val="1348266803"/>
                    </a:ext>
                  </a:extLst>
                </a:gridCol>
                <a:gridCol w="1239373">
                  <a:extLst>
                    <a:ext uri="{9D8B030D-6E8A-4147-A177-3AD203B41FA5}">
                      <a16:colId xmlns:a16="http://schemas.microsoft.com/office/drawing/2014/main" val="623943268"/>
                    </a:ext>
                  </a:extLst>
                </a:gridCol>
                <a:gridCol w="1239373">
                  <a:extLst>
                    <a:ext uri="{9D8B030D-6E8A-4147-A177-3AD203B41FA5}">
                      <a16:colId xmlns:a16="http://schemas.microsoft.com/office/drawing/2014/main" val="850277363"/>
                    </a:ext>
                  </a:extLst>
                </a:gridCol>
                <a:gridCol w="1239373">
                  <a:extLst>
                    <a:ext uri="{9D8B030D-6E8A-4147-A177-3AD203B41FA5}">
                      <a16:colId xmlns:a16="http://schemas.microsoft.com/office/drawing/2014/main" val="1514393272"/>
                    </a:ext>
                  </a:extLst>
                </a:gridCol>
                <a:gridCol w="1239373">
                  <a:extLst>
                    <a:ext uri="{9D8B030D-6E8A-4147-A177-3AD203B41FA5}">
                      <a16:colId xmlns:a16="http://schemas.microsoft.com/office/drawing/2014/main" val="678029289"/>
                    </a:ext>
                  </a:extLst>
                </a:gridCol>
              </a:tblGrid>
              <a:tr h="119964"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5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Thousand GEL</a:t>
                      </a:r>
                      <a:endParaRPr lang="ka-GE" sz="5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890338"/>
                  </a:ext>
                </a:extLst>
              </a:tr>
              <a:tr h="30847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1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Policy Classifier</a:t>
                      </a:r>
                      <a:endParaRPr lang="ka-GE" sz="800" b="1" i="0" u="none" strike="noStrike" dirty="0">
                        <a:solidFill>
                          <a:srgbClr val="26262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E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Budget Year </a:t>
                      </a:r>
                      <a:endParaRPr lang="ka-GE" sz="700" b="1" i="0" u="none" strike="noStrike" dirty="0">
                        <a:solidFill>
                          <a:srgbClr val="26262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E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Budgeted Year +1 </a:t>
                      </a:r>
                      <a:endParaRPr lang="ka-GE" sz="700" b="1" i="0" u="none" strike="noStrike" dirty="0">
                        <a:solidFill>
                          <a:srgbClr val="26262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E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Budgeted Year +2 </a:t>
                      </a:r>
                      <a:endParaRPr lang="ka-GE" sz="700" b="1" i="0" u="none" strike="noStrike" dirty="0">
                        <a:solidFill>
                          <a:srgbClr val="26262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E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700" b="1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Budgeted Year +3 </a:t>
                      </a:r>
                      <a:endParaRPr lang="ka-GE" sz="700" b="1" i="0" u="none" strike="noStrike" dirty="0">
                        <a:solidFill>
                          <a:srgbClr val="26262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E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6175465"/>
                  </a:ext>
                </a:extLst>
              </a:tr>
              <a:tr h="177089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Gender Equality</a:t>
                      </a:r>
                      <a:endParaRPr lang="ka-GE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0832701"/>
                  </a:ext>
                </a:extLst>
              </a:tr>
              <a:tr h="177089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Climate Change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0966241"/>
                  </a:ext>
                </a:extLst>
              </a:tr>
              <a:tr h="177089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Climate Change - Mitigation</a:t>
                      </a:r>
                      <a:endParaRPr lang="ka-G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02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7243679"/>
                  </a:ext>
                </a:extLst>
              </a:tr>
              <a:tr h="177089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Climate Change - Adaptation</a:t>
                      </a:r>
                      <a:endParaRPr lang="ka-G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02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23853184"/>
                  </a:ext>
                </a:extLst>
              </a:tr>
              <a:tr h="177089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Climate Change - Mitigation and Adaptation</a:t>
                      </a:r>
                    </a:p>
                  </a:txBody>
                  <a:tcPr marL="75602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9973640"/>
                  </a:ext>
                </a:extLst>
              </a:tr>
              <a:tr h="177089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United Nations Sustainable Development Goals</a:t>
                      </a:r>
                      <a:r>
                        <a:rPr lang="en-US" sz="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ka-GE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SDG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1873830"/>
                  </a:ext>
                </a:extLst>
              </a:tr>
              <a:tr h="177089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SDG 1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 NO POVERTY</a:t>
                      </a:r>
                      <a:endParaRPr lang="ka-G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1205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79544"/>
                  </a:ext>
                </a:extLst>
              </a:tr>
              <a:tr h="177089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SDG 2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 ZERO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HUNGER</a:t>
                      </a:r>
                      <a:endParaRPr lang="ka-G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1205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21670365"/>
                  </a:ext>
                </a:extLst>
              </a:tr>
              <a:tr h="177089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SDG 3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 GOOD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HEALTH AND WELL-BEING</a:t>
                      </a:r>
                      <a:endParaRPr lang="ka-G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1205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10586783"/>
                  </a:ext>
                </a:extLst>
              </a:tr>
              <a:tr h="177089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SDG 4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 QUALITY EDUCATION</a:t>
                      </a:r>
                      <a:endParaRPr lang="ka-G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1205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823718"/>
                  </a:ext>
                </a:extLst>
              </a:tr>
              <a:tr h="177089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SDG 5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 GENDER EQUALITY</a:t>
                      </a:r>
                      <a:endParaRPr lang="ka-G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1205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7065949"/>
                  </a:ext>
                </a:extLst>
              </a:tr>
              <a:tr h="177089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SDG 6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 CLEAN WATER AND SANITATION</a:t>
                      </a:r>
                      <a:endParaRPr lang="ka-G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1205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3532424"/>
                  </a:ext>
                </a:extLst>
              </a:tr>
              <a:tr h="177089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SDG 7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 AFFORDABLE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AND CLEAN ENERGY</a:t>
                      </a:r>
                      <a:endParaRPr lang="ka-G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1205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5595361"/>
                  </a:ext>
                </a:extLst>
              </a:tr>
              <a:tr h="177089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SDG 8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 DECENT WORK AND ECONOMIC GROWHT</a:t>
                      </a:r>
                      <a:endParaRPr lang="ka-G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1205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81526891"/>
                  </a:ext>
                </a:extLst>
              </a:tr>
              <a:tr h="177089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SDG 9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 INDUSTRY, INOVATION AND INFRASTRUCTURE </a:t>
                      </a:r>
                      <a:endParaRPr lang="ka-G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1205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44867218"/>
                  </a:ext>
                </a:extLst>
              </a:tr>
              <a:tr h="177089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SDG 10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 REDUCED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INEQUALITIES</a:t>
                      </a:r>
                      <a:endParaRPr lang="ka-G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1205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4760977"/>
                  </a:ext>
                </a:extLst>
              </a:tr>
              <a:tr h="177089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SDG 11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 SUSTAINABLE CITIES AND COMMUNITIES </a:t>
                      </a:r>
                      <a:endParaRPr lang="ka-G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1205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6542838"/>
                  </a:ext>
                </a:extLst>
              </a:tr>
              <a:tr h="177089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SDG 12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 RESPONSIBLE CONSUMPTION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AND PRODUCTION </a:t>
                      </a:r>
                      <a:endParaRPr lang="ka-G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1205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9001437"/>
                  </a:ext>
                </a:extLst>
              </a:tr>
              <a:tr h="177089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SDG 13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 CLIMATE ACTION</a:t>
                      </a:r>
                      <a:endParaRPr lang="ka-G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1205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02035825"/>
                  </a:ext>
                </a:extLst>
              </a:tr>
              <a:tr h="177089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SDG 14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 LIFE BELOW WATER</a:t>
                      </a:r>
                      <a:endParaRPr lang="ka-G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1205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9379089"/>
                  </a:ext>
                </a:extLst>
              </a:tr>
              <a:tr h="177089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SDG 15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 LIFE ON LAND</a:t>
                      </a:r>
                      <a:endParaRPr lang="ka-G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1205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5061923"/>
                  </a:ext>
                </a:extLst>
              </a:tr>
              <a:tr h="177089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SDG 16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 PEACE, JUSTICE AND STRONG INSTITUTIONS</a:t>
                      </a:r>
                      <a:endParaRPr lang="ka-G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1205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2475096"/>
                  </a:ext>
                </a:extLst>
              </a:tr>
              <a:tr h="177089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SDG 17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 PARTNERSHIPS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FOR THE FOALS</a:t>
                      </a:r>
                      <a:endParaRPr lang="ka-G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1205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6729170"/>
                  </a:ext>
                </a:extLst>
              </a:tr>
              <a:tr h="177089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Human Capital Goals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067097"/>
                  </a:ext>
                </a:extLst>
              </a:tr>
              <a:tr h="177089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Rural Development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27309144"/>
                  </a:ext>
                </a:extLst>
              </a:tr>
              <a:tr h="177089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Energy Efficiency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8431820"/>
                  </a:ext>
                </a:extLst>
              </a:tr>
              <a:tr h="177089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Sector Strategies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0280507"/>
                  </a:ext>
                </a:extLst>
              </a:tr>
              <a:tr h="177089">
                <a:tc>
                  <a:txBody>
                    <a:bodyPr/>
                    <a:lstStyle/>
                    <a:p>
                      <a:pPr lvl="0" algn="l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Strategy </a:t>
                      </a:r>
                      <a:r>
                        <a:rPr lang="ka-G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ka-G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3404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5699438"/>
                  </a:ext>
                </a:extLst>
              </a:tr>
              <a:tr h="177089">
                <a:tc>
                  <a:txBody>
                    <a:bodyPr/>
                    <a:lstStyle/>
                    <a:p>
                      <a:pPr lvl="0" algn="l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Strategy </a:t>
                      </a:r>
                      <a:r>
                        <a:rPr lang="ka-G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ka-G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3404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2246703"/>
                  </a:ext>
                </a:extLst>
              </a:tr>
              <a:tr h="177089">
                <a:tc>
                  <a:txBody>
                    <a:bodyPr/>
                    <a:lstStyle/>
                    <a:p>
                      <a:pPr lvl="0" algn="l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Strategy</a:t>
                      </a:r>
                      <a:r>
                        <a:rPr lang="ka-G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</a:t>
                      </a:r>
                      <a:endParaRPr lang="ka-G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3404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9811360"/>
                  </a:ext>
                </a:extLst>
              </a:tr>
              <a:tr h="177089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---</a:t>
                      </a:r>
                    </a:p>
                  </a:txBody>
                  <a:tcPr marL="113404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99706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609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64067" y="201224"/>
            <a:ext cx="11133666" cy="670045"/>
          </a:xfrm>
        </p:spPr>
        <p:txBody>
          <a:bodyPr>
            <a:noAutofit/>
          </a:bodyPr>
          <a:lstStyle/>
          <a:p>
            <a:r>
              <a:rPr lang="en-US" sz="20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Medium-Term Fiscal Impact Of Policy Classifiers</a:t>
            </a:r>
            <a:endParaRPr lang="en-US" sz="1800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9855698"/>
              </p:ext>
            </p:extLst>
          </p:nvPr>
        </p:nvGraphicFramePr>
        <p:xfrm>
          <a:off x="719668" y="871274"/>
          <a:ext cx="11065933" cy="5766592"/>
        </p:xfrm>
        <a:graphic>
          <a:graphicData uri="http://schemas.openxmlformats.org/drawingml/2006/table">
            <a:tbl>
              <a:tblPr/>
              <a:tblGrid>
                <a:gridCol w="6047001">
                  <a:extLst>
                    <a:ext uri="{9D8B030D-6E8A-4147-A177-3AD203B41FA5}">
                      <a16:colId xmlns:a16="http://schemas.microsoft.com/office/drawing/2014/main" val="3301504576"/>
                    </a:ext>
                  </a:extLst>
                </a:gridCol>
                <a:gridCol w="1254733">
                  <a:extLst>
                    <a:ext uri="{9D8B030D-6E8A-4147-A177-3AD203B41FA5}">
                      <a16:colId xmlns:a16="http://schemas.microsoft.com/office/drawing/2014/main" val="2642437340"/>
                    </a:ext>
                  </a:extLst>
                </a:gridCol>
                <a:gridCol w="1254733">
                  <a:extLst>
                    <a:ext uri="{9D8B030D-6E8A-4147-A177-3AD203B41FA5}">
                      <a16:colId xmlns:a16="http://schemas.microsoft.com/office/drawing/2014/main" val="1004818826"/>
                    </a:ext>
                  </a:extLst>
                </a:gridCol>
                <a:gridCol w="1254733">
                  <a:extLst>
                    <a:ext uri="{9D8B030D-6E8A-4147-A177-3AD203B41FA5}">
                      <a16:colId xmlns:a16="http://schemas.microsoft.com/office/drawing/2014/main" val="3623699050"/>
                    </a:ext>
                  </a:extLst>
                </a:gridCol>
                <a:gridCol w="1254733">
                  <a:extLst>
                    <a:ext uri="{9D8B030D-6E8A-4147-A177-3AD203B41FA5}">
                      <a16:colId xmlns:a16="http://schemas.microsoft.com/office/drawing/2014/main" val="3121482553"/>
                    </a:ext>
                  </a:extLst>
                </a:gridCol>
              </a:tblGrid>
              <a:tr h="180206">
                <a:tc>
                  <a:txBody>
                    <a:bodyPr/>
                    <a:lstStyle/>
                    <a:p>
                      <a:pPr algn="ctr" fontAlgn="ctr"/>
                      <a:r>
                        <a:rPr lang="ka-GE" sz="800" b="1" i="1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 </a:t>
                      </a:r>
                      <a:r>
                        <a:rPr lang="en-US" sz="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with</a:t>
                      </a:r>
                      <a:r>
                        <a:rPr lang="ka-GE" sz="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8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Expenditures </a:t>
                      </a:r>
                      <a:endParaRPr lang="ka-GE" sz="8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9199709"/>
                  </a:ext>
                </a:extLst>
              </a:tr>
              <a:tr h="1802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Gender Equality</a:t>
                      </a:r>
                      <a:endParaRPr lang="ka-GE" sz="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81825390"/>
                  </a:ext>
                </a:extLst>
              </a:tr>
              <a:tr h="1802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Climate Change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3548449"/>
                  </a:ext>
                </a:extLst>
              </a:tr>
              <a:tr h="1802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Climate Change - Mitigation</a:t>
                      </a:r>
                      <a:endParaRPr lang="ka-G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02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046312"/>
                  </a:ext>
                </a:extLst>
              </a:tr>
              <a:tr h="1802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dirty="0" smtClean="0">
                          <a:solidFill>
                            <a:schemeClr val="bg2">
                              <a:lumMod val="25000"/>
                            </a:schemeClr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Climate Change - Adaptation</a:t>
                      </a:r>
                      <a:endParaRPr lang="ka-G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5602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2525299"/>
                  </a:ext>
                </a:extLst>
              </a:tr>
              <a:tr h="1802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Climate Change - Mitigation and Adaptation</a:t>
                      </a:r>
                    </a:p>
                  </a:txBody>
                  <a:tcPr marL="75602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1178856"/>
                  </a:ext>
                </a:extLst>
              </a:tr>
              <a:tr h="1802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The United Nations Sustainable Development Goals</a:t>
                      </a:r>
                      <a:r>
                        <a:rPr lang="en-US" sz="8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ka-GE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</a:t>
                      </a:r>
                      <a:r>
                        <a:rPr lang="en-US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SDG 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70447957"/>
                  </a:ext>
                </a:extLst>
              </a:tr>
              <a:tr h="1802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SDG 1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 NO POVERTY</a:t>
                      </a:r>
                      <a:endParaRPr lang="ka-G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1205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1569168"/>
                  </a:ext>
                </a:extLst>
              </a:tr>
              <a:tr h="1802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SDG 2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 ZERO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HUNGER</a:t>
                      </a:r>
                      <a:endParaRPr lang="ka-G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1205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9566342"/>
                  </a:ext>
                </a:extLst>
              </a:tr>
              <a:tr h="1802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SDG 3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 GOOD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HEALTH AND WELL-BEING</a:t>
                      </a:r>
                      <a:endParaRPr lang="ka-G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1205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0029237"/>
                  </a:ext>
                </a:extLst>
              </a:tr>
              <a:tr h="1802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SDG 4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 QUALITY EDUCATION</a:t>
                      </a:r>
                      <a:endParaRPr lang="ka-G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1205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6305044"/>
                  </a:ext>
                </a:extLst>
              </a:tr>
              <a:tr h="1802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SDG 5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 GENDER EQUALITY</a:t>
                      </a:r>
                      <a:endParaRPr lang="ka-G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1205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9772915"/>
                  </a:ext>
                </a:extLst>
              </a:tr>
              <a:tr h="1802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SDG 6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 CLEAN WATER AND SANITATION</a:t>
                      </a:r>
                      <a:endParaRPr lang="ka-G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1205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8328435"/>
                  </a:ext>
                </a:extLst>
              </a:tr>
              <a:tr h="1802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SDG 7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 AFFORDABLE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AND CLEAN ENERGY</a:t>
                      </a:r>
                      <a:endParaRPr lang="ka-G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1205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4034007"/>
                  </a:ext>
                </a:extLst>
              </a:tr>
              <a:tr h="1802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SDG 8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 DECENT WORK AND ECONOMIC GROWHT</a:t>
                      </a:r>
                      <a:endParaRPr lang="ka-G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1205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5206414"/>
                  </a:ext>
                </a:extLst>
              </a:tr>
              <a:tr h="1802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SDG 9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 INDUSTRY, INOVATION AND INFRASTRUCTURE </a:t>
                      </a:r>
                      <a:endParaRPr lang="ka-G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1205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1474655"/>
                  </a:ext>
                </a:extLst>
              </a:tr>
              <a:tr h="1802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SDG 10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 REDUCED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INEQUALITIES</a:t>
                      </a:r>
                      <a:endParaRPr lang="ka-G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1205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2520859"/>
                  </a:ext>
                </a:extLst>
              </a:tr>
              <a:tr h="1802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SDG 11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 SUSTAINABLE CITIES AND COMMUNITIES </a:t>
                      </a:r>
                      <a:endParaRPr lang="ka-G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1205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0026903"/>
                  </a:ext>
                </a:extLst>
              </a:tr>
              <a:tr h="1802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SDG 12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 RESPONSIBLE CONSUMPTION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AND PRODUCTION </a:t>
                      </a:r>
                      <a:endParaRPr lang="ka-G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1205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5499298"/>
                  </a:ext>
                </a:extLst>
              </a:tr>
              <a:tr h="1802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SDG 13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 CLIMATE ACTION</a:t>
                      </a:r>
                      <a:endParaRPr lang="ka-G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1205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42341349"/>
                  </a:ext>
                </a:extLst>
              </a:tr>
              <a:tr h="1802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SDG 14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 LIFE BELOW WATER</a:t>
                      </a:r>
                      <a:endParaRPr lang="ka-G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1205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0758176"/>
                  </a:ext>
                </a:extLst>
              </a:tr>
              <a:tr h="1802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SDG 15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 LIFE ON LAND</a:t>
                      </a:r>
                      <a:endParaRPr lang="ka-G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1205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6106877"/>
                  </a:ext>
                </a:extLst>
              </a:tr>
              <a:tr h="1802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SDG 16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 PEACE, JUSTICE AND STRONG INSTITUTIONS</a:t>
                      </a:r>
                      <a:endParaRPr lang="ka-G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1205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6399911"/>
                  </a:ext>
                </a:extLst>
              </a:tr>
              <a:tr h="1802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SDG 17 </a:t>
                      </a:r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– PARTNERSHIPS</a:t>
                      </a:r>
                      <a:r>
                        <a:rPr lang="en-US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FOR THE FOALS</a:t>
                      </a:r>
                      <a:endParaRPr lang="ka-G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1205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0128893"/>
                  </a:ext>
                </a:extLst>
              </a:tr>
              <a:tr h="1802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Human Capital Goals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5602926"/>
                  </a:ext>
                </a:extLst>
              </a:tr>
              <a:tr h="1802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Rural Development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6865618"/>
                  </a:ext>
                </a:extLst>
              </a:tr>
              <a:tr h="1802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Energy Efficiency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755048"/>
                  </a:ext>
                </a:extLst>
              </a:tr>
              <a:tr h="1802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Sector Strategies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183070"/>
                  </a:ext>
                </a:extLst>
              </a:tr>
              <a:tr h="180206">
                <a:tc>
                  <a:txBody>
                    <a:bodyPr/>
                    <a:lstStyle/>
                    <a:p>
                      <a:pPr lvl="0" algn="l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Strategy </a:t>
                      </a:r>
                      <a:r>
                        <a:rPr lang="ka-G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ka-G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3404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5414551"/>
                  </a:ext>
                </a:extLst>
              </a:tr>
              <a:tr h="180206">
                <a:tc>
                  <a:txBody>
                    <a:bodyPr/>
                    <a:lstStyle/>
                    <a:p>
                      <a:pPr lvl="0" algn="l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Strategy </a:t>
                      </a:r>
                      <a:r>
                        <a:rPr lang="ka-G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endParaRPr lang="ka-G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3404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3785978"/>
                  </a:ext>
                </a:extLst>
              </a:tr>
              <a:tr h="180206">
                <a:tc>
                  <a:txBody>
                    <a:bodyPr/>
                    <a:lstStyle/>
                    <a:p>
                      <a:pPr lvl="0" algn="l" fontAlgn="ctr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Strategy</a:t>
                      </a:r>
                      <a:r>
                        <a:rPr lang="ka-G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</a:t>
                      </a:r>
                      <a:endParaRPr lang="ka-G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13404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0680647"/>
                  </a:ext>
                </a:extLst>
              </a:tr>
              <a:tr h="180206">
                <a:tc>
                  <a:txBody>
                    <a:bodyPr/>
                    <a:lstStyle/>
                    <a:p>
                      <a:pPr algn="l" fontAlgn="ctr"/>
                      <a:r>
                        <a:rPr lang="en-US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---</a:t>
                      </a:r>
                    </a:p>
                  </a:txBody>
                  <a:tcPr marL="118434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5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#DIV/0!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172539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063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64067" y="201224"/>
            <a:ext cx="11133666" cy="670045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Medium-Term Fiscal Impact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 Government Strategies</a:t>
            </a:r>
            <a:r>
              <a:rPr lang="ka-GE" sz="2400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ka-GE" sz="2400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</a:t>
            </a:r>
            <a:r>
              <a:rPr lang="en-US" sz="18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template of </a:t>
            </a:r>
            <a:r>
              <a:rPr lang="en-US" sz="1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</a:t>
            </a:r>
            <a:r>
              <a:rPr lang="en-US" sz="18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 Annex to the draft State Budget Law </a:t>
            </a:r>
            <a:r>
              <a:rPr lang="en-US" sz="1800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Table </a:t>
            </a:r>
            <a:r>
              <a:rPr lang="en-US" sz="18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N1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7803983"/>
              </p:ext>
            </p:extLst>
          </p:nvPr>
        </p:nvGraphicFramePr>
        <p:xfrm>
          <a:off x="800099" y="982138"/>
          <a:ext cx="10104967" cy="4555058"/>
        </p:xfrm>
        <a:graphic>
          <a:graphicData uri="http://schemas.openxmlformats.org/drawingml/2006/table">
            <a:tbl>
              <a:tblPr/>
              <a:tblGrid>
                <a:gridCol w="5787675">
                  <a:extLst>
                    <a:ext uri="{9D8B030D-6E8A-4147-A177-3AD203B41FA5}">
                      <a16:colId xmlns:a16="http://schemas.microsoft.com/office/drawing/2014/main" val="4214839021"/>
                    </a:ext>
                  </a:extLst>
                </a:gridCol>
                <a:gridCol w="1079323">
                  <a:extLst>
                    <a:ext uri="{9D8B030D-6E8A-4147-A177-3AD203B41FA5}">
                      <a16:colId xmlns:a16="http://schemas.microsoft.com/office/drawing/2014/main" val="3120868366"/>
                    </a:ext>
                  </a:extLst>
                </a:gridCol>
                <a:gridCol w="1079323">
                  <a:extLst>
                    <a:ext uri="{9D8B030D-6E8A-4147-A177-3AD203B41FA5}">
                      <a16:colId xmlns:a16="http://schemas.microsoft.com/office/drawing/2014/main" val="1883285655"/>
                    </a:ext>
                  </a:extLst>
                </a:gridCol>
                <a:gridCol w="1079323">
                  <a:extLst>
                    <a:ext uri="{9D8B030D-6E8A-4147-A177-3AD203B41FA5}">
                      <a16:colId xmlns:a16="http://schemas.microsoft.com/office/drawing/2014/main" val="701381873"/>
                    </a:ext>
                  </a:extLst>
                </a:gridCol>
                <a:gridCol w="1079323">
                  <a:extLst>
                    <a:ext uri="{9D8B030D-6E8A-4147-A177-3AD203B41FA5}">
                      <a16:colId xmlns:a16="http://schemas.microsoft.com/office/drawing/2014/main" val="61814341"/>
                    </a:ext>
                  </a:extLst>
                </a:gridCol>
              </a:tblGrid>
              <a:tr h="290131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r" fontAlgn="b"/>
                      <a:r>
                        <a:rPr lang="en-US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Thousand GEL</a:t>
                      </a:r>
                      <a:endParaRPr lang="ka-G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0072324"/>
                  </a:ext>
                </a:extLst>
              </a:tr>
              <a:tr h="78335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Policy Classifier</a:t>
                      </a:r>
                      <a:endParaRPr lang="ka-GE" sz="1100" b="1" i="0" u="none" strike="noStrike" dirty="0">
                        <a:solidFill>
                          <a:srgbClr val="26262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E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Budget Year </a:t>
                      </a:r>
                      <a:endParaRPr lang="ka-GE" sz="1100" b="1" i="0" u="none" strike="noStrike" dirty="0">
                        <a:solidFill>
                          <a:srgbClr val="26262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E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Budgeted Year +1 </a:t>
                      </a:r>
                      <a:endParaRPr lang="ka-GE" sz="1100" b="1" i="0" u="none" strike="noStrike" dirty="0">
                        <a:solidFill>
                          <a:srgbClr val="26262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E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Budgeted Year +2 </a:t>
                      </a:r>
                      <a:endParaRPr lang="ka-GE" sz="1100" b="1" i="0" u="none" strike="noStrike" dirty="0">
                        <a:solidFill>
                          <a:srgbClr val="26262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E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Budgeted Year +3 </a:t>
                      </a:r>
                      <a:endParaRPr lang="ka-GE" sz="1100" b="1" i="0" u="none" strike="noStrike" dirty="0">
                        <a:solidFill>
                          <a:srgbClr val="26262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E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5528893"/>
                  </a:ext>
                </a:extLst>
              </a:tr>
              <a:tr h="2901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Sector Strategies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6141253"/>
                  </a:ext>
                </a:extLst>
              </a:tr>
              <a:tr h="2901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Strategy </a:t>
                      </a:r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7358850"/>
                  </a:ext>
                </a:extLst>
              </a:tr>
              <a:tr h="290131">
                <a:tc>
                  <a:txBody>
                    <a:bodyPr/>
                    <a:lstStyle/>
                    <a:p>
                      <a:pPr algn="l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Strategy</a:t>
                      </a:r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78609556"/>
                  </a:ext>
                </a:extLst>
              </a:tr>
              <a:tr h="2901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Strategy </a:t>
                      </a:r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2474835"/>
                  </a:ext>
                </a:extLst>
              </a:tr>
              <a:tr h="2901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---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82497499"/>
                  </a:ext>
                </a:extLst>
              </a:tr>
              <a:tr h="290131">
                <a:tc>
                  <a:txBody>
                    <a:bodyPr/>
                    <a:lstStyle/>
                    <a:p>
                      <a:pPr algn="r" fontAlgn="ctr"/>
                      <a:r>
                        <a:rPr lang="en-US" sz="1100" b="1" i="1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08362659"/>
                  </a:ext>
                </a:extLst>
              </a:tr>
              <a:tr h="290131"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1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  <a:r>
                        <a:rPr lang="en-US" sz="1100" b="1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with</a:t>
                      </a:r>
                      <a:r>
                        <a:rPr lang="ka-GE" sz="11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Expenditures </a:t>
                      </a:r>
                      <a:endParaRPr lang="ka-GE" sz="11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7085594"/>
                  </a:ext>
                </a:extLst>
              </a:tr>
              <a:tr h="2901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Sector Strategies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3141399"/>
                  </a:ext>
                </a:extLst>
              </a:tr>
              <a:tr h="2901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Strategy </a:t>
                      </a:r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9916254"/>
                  </a:ext>
                </a:extLst>
              </a:tr>
              <a:tr h="290131">
                <a:tc>
                  <a:txBody>
                    <a:bodyPr/>
                    <a:lstStyle/>
                    <a:p>
                      <a:pPr algn="l" fontAlgn="ctr"/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Strategy</a:t>
                      </a:r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ka-GE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3805899"/>
                  </a:ext>
                </a:extLst>
              </a:tr>
              <a:tr h="2901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Strategy </a:t>
                      </a:r>
                      <a:r>
                        <a:rPr lang="ka-GE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ka-GE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8953848"/>
                  </a:ext>
                </a:extLst>
              </a:tr>
              <a:tr h="290131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---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4F0E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16219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1908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364067" y="201224"/>
            <a:ext cx="11133666" cy="670045"/>
          </a:xfrm>
        </p:spPr>
        <p:txBody>
          <a:bodyPr>
            <a:noAutofit/>
          </a:bodyPr>
          <a:lstStyle/>
          <a:p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Medium-Term Fiscal Impact of Government Strategies</a:t>
            </a:r>
            <a:r>
              <a:rPr lang="ka-GE" sz="24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ka-GE" sz="24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800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template of the Annex to the draft State Budget Law </a:t>
            </a:r>
            <a:r>
              <a:rPr lang="en-US" sz="1800" dirty="0" smtClean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Table N2</a:t>
            </a:r>
            <a:endParaRPr lang="en-US" sz="180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5687672"/>
              </p:ext>
            </p:extLst>
          </p:nvPr>
        </p:nvGraphicFramePr>
        <p:xfrm>
          <a:off x="676275" y="1190620"/>
          <a:ext cx="10821457" cy="4986342"/>
        </p:xfrm>
        <a:graphic>
          <a:graphicData uri="http://schemas.openxmlformats.org/drawingml/2006/table">
            <a:tbl>
              <a:tblPr/>
              <a:tblGrid>
                <a:gridCol w="4704261">
                  <a:extLst>
                    <a:ext uri="{9D8B030D-6E8A-4147-A177-3AD203B41FA5}">
                      <a16:colId xmlns:a16="http://schemas.microsoft.com/office/drawing/2014/main" val="956777644"/>
                    </a:ext>
                  </a:extLst>
                </a:gridCol>
                <a:gridCol w="1529299">
                  <a:extLst>
                    <a:ext uri="{9D8B030D-6E8A-4147-A177-3AD203B41FA5}">
                      <a16:colId xmlns:a16="http://schemas.microsoft.com/office/drawing/2014/main" val="1496089925"/>
                    </a:ext>
                  </a:extLst>
                </a:gridCol>
                <a:gridCol w="1529299">
                  <a:extLst>
                    <a:ext uri="{9D8B030D-6E8A-4147-A177-3AD203B41FA5}">
                      <a16:colId xmlns:a16="http://schemas.microsoft.com/office/drawing/2014/main" val="86275440"/>
                    </a:ext>
                  </a:extLst>
                </a:gridCol>
                <a:gridCol w="1529299">
                  <a:extLst>
                    <a:ext uri="{9D8B030D-6E8A-4147-A177-3AD203B41FA5}">
                      <a16:colId xmlns:a16="http://schemas.microsoft.com/office/drawing/2014/main" val="1578853080"/>
                    </a:ext>
                  </a:extLst>
                </a:gridCol>
                <a:gridCol w="1529299">
                  <a:extLst>
                    <a:ext uri="{9D8B030D-6E8A-4147-A177-3AD203B41FA5}">
                      <a16:colId xmlns:a16="http://schemas.microsoft.com/office/drawing/2014/main" val="3093286023"/>
                    </a:ext>
                  </a:extLst>
                </a:gridCol>
              </a:tblGrid>
              <a:tr h="194779"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</a:t>
                      </a:r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Thousand GEL</a:t>
                      </a:r>
                      <a:r>
                        <a:rPr lang="ka-G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/</a:t>
                      </a:r>
                      <a:endParaRPr lang="ka-G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4234556"/>
                  </a:ext>
                </a:extLst>
              </a:tr>
              <a:tr h="40903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Policy Classifier</a:t>
                      </a:r>
                      <a:endParaRPr lang="ka-GE" sz="1100" b="1" i="0" u="none" strike="noStrike" dirty="0">
                        <a:solidFill>
                          <a:srgbClr val="26262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E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Budget Year </a:t>
                      </a:r>
                      <a:endParaRPr lang="ka-GE" sz="1100" b="1" i="0" u="none" strike="noStrike" dirty="0">
                        <a:solidFill>
                          <a:srgbClr val="26262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E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Budgeted Year +1 </a:t>
                      </a:r>
                      <a:endParaRPr lang="ka-GE" sz="1100" b="1" i="0" u="none" strike="noStrike" dirty="0">
                        <a:solidFill>
                          <a:srgbClr val="26262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E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Budgeted Year +2 </a:t>
                      </a:r>
                      <a:endParaRPr lang="ka-GE" sz="1100" b="1" i="0" u="none" strike="noStrike" dirty="0">
                        <a:solidFill>
                          <a:srgbClr val="26262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EC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b="1" i="0" u="none" strike="noStrike" dirty="0" smtClean="0">
                          <a:solidFill>
                            <a:srgbClr val="262626"/>
                          </a:solidFill>
                          <a:effectLst/>
                          <a:latin typeface="Calibri" panose="020F0502020204030204" pitchFamily="34" charset="0"/>
                        </a:rPr>
                        <a:t>Budgeted Year +3 </a:t>
                      </a:r>
                      <a:endParaRPr lang="ka-GE" sz="1100" b="1" i="0" u="none" strike="noStrike" dirty="0">
                        <a:solidFill>
                          <a:srgbClr val="26262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E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9177218"/>
                  </a:ext>
                </a:extLst>
              </a:tr>
              <a:tr h="194779">
                <a:tc>
                  <a:txBody>
                    <a:bodyPr/>
                    <a:lstStyle/>
                    <a:p>
                      <a:pPr marL="0" marR="0" lvl="0" indent="0" algn="l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a-G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Strategy </a:t>
                      </a:r>
                      <a:r>
                        <a:rPr lang="ka-GE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8601765"/>
                  </a:ext>
                </a:extLst>
              </a:tr>
              <a:tr h="19477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</a:t>
                      </a:r>
                      <a:r>
                        <a:rPr lang="ka-G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152977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1146845"/>
                  </a:ext>
                </a:extLst>
              </a:tr>
              <a:tr h="19477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Sub-Program</a:t>
                      </a:r>
                      <a:r>
                        <a:rPr lang="ka-G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05953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2143683"/>
                  </a:ext>
                </a:extLst>
              </a:tr>
              <a:tr h="19477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Sub-Program</a:t>
                      </a:r>
                      <a:r>
                        <a:rPr lang="ka-G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05953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92758673"/>
                  </a:ext>
                </a:extLst>
              </a:tr>
              <a:tr h="19477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Sub-Program </a:t>
                      </a:r>
                      <a:r>
                        <a:rPr lang="ka-G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  <a:endParaRPr lang="ka-G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05953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35517775"/>
                  </a:ext>
                </a:extLst>
              </a:tr>
              <a:tr h="19477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----</a:t>
                      </a:r>
                    </a:p>
                  </a:txBody>
                  <a:tcPr marL="305953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8133516"/>
                  </a:ext>
                </a:extLst>
              </a:tr>
              <a:tr h="19477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</a:t>
                      </a:r>
                      <a:r>
                        <a:rPr lang="ka-G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52977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0084667"/>
                  </a:ext>
                </a:extLst>
              </a:tr>
              <a:tr h="19477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Sub-Program</a:t>
                      </a:r>
                      <a:r>
                        <a:rPr lang="ka-G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05953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5193293"/>
                  </a:ext>
                </a:extLst>
              </a:tr>
              <a:tr h="19477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Sub-Program</a:t>
                      </a:r>
                      <a:r>
                        <a:rPr lang="ka-G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05953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00384334"/>
                  </a:ext>
                </a:extLst>
              </a:tr>
              <a:tr h="19477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Sub-Program</a:t>
                      </a:r>
                      <a:r>
                        <a:rPr lang="ka-G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05953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14447292"/>
                  </a:ext>
                </a:extLst>
              </a:tr>
              <a:tr h="19477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----</a:t>
                      </a:r>
                    </a:p>
                  </a:txBody>
                  <a:tcPr marL="305953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749900"/>
                  </a:ext>
                </a:extLst>
              </a:tr>
              <a:tr h="19477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</a:t>
                      </a:r>
                      <a:r>
                        <a:rPr lang="ka-G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--</a:t>
                      </a:r>
                    </a:p>
                  </a:txBody>
                  <a:tcPr marL="152977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4221244"/>
                  </a:ext>
                </a:extLst>
              </a:tr>
              <a:tr h="19477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Sub-Program</a:t>
                      </a:r>
                      <a:r>
                        <a:rPr lang="ka-G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305953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5416478"/>
                  </a:ext>
                </a:extLst>
              </a:tr>
              <a:tr h="19477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Sub-Program</a:t>
                      </a:r>
                      <a:r>
                        <a:rPr lang="ka-G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305953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2957601"/>
                  </a:ext>
                </a:extLst>
              </a:tr>
              <a:tr h="19477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Sub-Program</a:t>
                      </a:r>
                      <a:r>
                        <a:rPr lang="ka-G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</a:txBody>
                  <a:tcPr marL="305953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53954873"/>
                  </a:ext>
                </a:extLst>
              </a:tr>
              <a:tr h="19477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----</a:t>
                      </a:r>
                    </a:p>
                  </a:txBody>
                  <a:tcPr marL="305953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3884904"/>
                  </a:ext>
                </a:extLst>
              </a:tr>
              <a:tr h="194779">
                <a:tc>
                  <a:txBody>
                    <a:bodyPr/>
                    <a:lstStyle/>
                    <a:p>
                      <a:pPr algn="ctr" fontAlgn="ctr"/>
                      <a:r>
                        <a:rPr lang="ka-GE" sz="10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%</a:t>
                      </a:r>
                      <a:r>
                        <a:rPr lang="en-US" sz="1000" b="1" i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with</a:t>
                      </a:r>
                      <a:r>
                        <a:rPr lang="ka-GE" sz="10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1" i="1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Expenditures </a:t>
                      </a:r>
                      <a:endParaRPr lang="ka-GE" sz="1000" b="1" i="1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E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E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E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E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E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6356409"/>
                  </a:ext>
                </a:extLst>
              </a:tr>
              <a:tr h="292168">
                <a:tc>
                  <a:txBody>
                    <a:bodyPr/>
                    <a:lstStyle/>
                    <a:p>
                      <a:pPr algn="l" fontAlgn="ctr"/>
                      <a:r>
                        <a:rPr lang="ka-G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Strategy</a:t>
                      </a:r>
                      <a:r>
                        <a:rPr lang="ka-GE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ka-G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E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E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E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E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E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57902365"/>
                  </a:ext>
                </a:extLst>
              </a:tr>
              <a:tr h="19477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 </a:t>
                      </a:r>
                      <a:r>
                        <a:rPr lang="ka-G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</a:t>
                      </a:r>
                      <a:endParaRPr lang="ka-G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152977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E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E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E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E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E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5534087"/>
                  </a:ext>
                </a:extLst>
              </a:tr>
              <a:tr h="19477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</a:t>
                      </a:r>
                      <a:r>
                        <a:rPr lang="ka-G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152977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E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E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E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E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E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6128208"/>
                  </a:ext>
                </a:extLst>
              </a:tr>
              <a:tr h="19477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</a:t>
                      </a:r>
                      <a:r>
                        <a:rPr lang="ka-G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ka-G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--</a:t>
                      </a:r>
                    </a:p>
                  </a:txBody>
                  <a:tcPr marL="152977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E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E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E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E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E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2719130"/>
                  </a:ext>
                </a:extLst>
              </a:tr>
              <a:tr h="194779">
                <a:tc>
                  <a:txBody>
                    <a:bodyPr/>
                    <a:lstStyle/>
                    <a:p>
                      <a:pPr algn="l" fontAlgn="ctr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----</a:t>
                      </a:r>
                    </a:p>
                  </a:txBody>
                  <a:tcPr marL="305953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E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E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E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EC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2DEC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45905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6749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6524" y="414964"/>
            <a:ext cx="10413521" cy="670045"/>
          </a:xfrm>
        </p:spPr>
        <p:txBody>
          <a:bodyPr>
            <a:normAutofit fontScale="90000"/>
          </a:bodyPr>
          <a:lstStyle/>
          <a:p>
            <a:r>
              <a:rPr lang="en-US" sz="2800" dirty="0">
                <a:solidFill>
                  <a:srgbClr val="00B05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Example:</a:t>
            </a:r>
            <a:r>
              <a:rPr lang="ka-GE" sz="2800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ka-GE" sz="2800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800" dirty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Vision 2030, Georgia's 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Development Strategy</a:t>
            </a:r>
            <a:endParaRPr lang="en-US" sz="2800" dirty="0">
              <a:solidFill>
                <a:schemeClr val="tx2">
                  <a:lumMod val="5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0622" y="1751386"/>
            <a:ext cx="7584140" cy="4731889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1600" dirty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 long-term policy document that represents the unified vision of the government and combines all the main priority areas of sustainable development </a:t>
            </a:r>
            <a:r>
              <a:rPr lang="ka-GE" sz="1600" dirty="0" smtClean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:</a:t>
            </a:r>
          </a:p>
          <a:p>
            <a:pPr marL="0" indent="0">
              <a:lnSpc>
                <a:spcPct val="100000"/>
              </a:lnSpc>
              <a:buNone/>
            </a:pPr>
            <a:endParaRPr lang="ka-GE" sz="1800" dirty="0">
              <a:solidFill>
                <a:srgbClr val="002060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lvl="1">
              <a:lnSpc>
                <a:spcPct val="100000"/>
              </a:lnSpc>
            </a:pPr>
            <a:r>
              <a:rPr lang="en-US" sz="1400" dirty="0" smtClean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Defense </a:t>
            </a:r>
            <a:r>
              <a:rPr lang="en-US" sz="1400" dirty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and </a:t>
            </a:r>
            <a:r>
              <a:rPr lang="en-US" sz="1400" dirty="0" smtClean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Safety</a:t>
            </a:r>
            <a:r>
              <a:rPr lang="ka-GE" sz="1400" dirty="0" smtClean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;</a:t>
            </a:r>
          </a:p>
          <a:p>
            <a:pPr marL="457200" lvl="1" indent="0">
              <a:lnSpc>
                <a:spcPct val="100000"/>
              </a:lnSpc>
              <a:buNone/>
            </a:pPr>
            <a:endParaRPr lang="ka-GE" sz="1400" dirty="0">
              <a:solidFill>
                <a:srgbClr val="002060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lvl="1">
              <a:lnSpc>
                <a:spcPct val="100000"/>
              </a:lnSpc>
            </a:pPr>
            <a:r>
              <a:rPr lang="en-US" sz="1400" dirty="0" smtClean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Economic Development</a:t>
            </a:r>
            <a:r>
              <a:rPr lang="ka-GE" sz="1400" dirty="0" smtClean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;</a:t>
            </a:r>
          </a:p>
          <a:p>
            <a:pPr marL="457200" lvl="1" indent="0">
              <a:lnSpc>
                <a:spcPct val="100000"/>
              </a:lnSpc>
              <a:buNone/>
            </a:pPr>
            <a:endParaRPr lang="ka-GE" sz="1400" dirty="0">
              <a:solidFill>
                <a:srgbClr val="002060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lvl="1">
              <a:lnSpc>
                <a:spcPct val="100000"/>
              </a:lnSpc>
            </a:pPr>
            <a:r>
              <a:rPr lang="en-US" sz="1400" dirty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Social P</a:t>
            </a:r>
            <a:r>
              <a:rPr lang="en-US" sz="1400" dirty="0" smtClean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olicy </a:t>
            </a:r>
            <a:r>
              <a:rPr lang="en-US" sz="1400" dirty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and </a:t>
            </a:r>
            <a:r>
              <a:rPr lang="en-US" sz="1400" dirty="0" smtClean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Human Capital Development</a:t>
            </a:r>
            <a:r>
              <a:rPr lang="ka-GE" sz="1400" dirty="0" smtClean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;</a:t>
            </a:r>
          </a:p>
          <a:p>
            <a:pPr marL="457200" lvl="1" indent="0">
              <a:lnSpc>
                <a:spcPct val="100000"/>
              </a:lnSpc>
              <a:buNone/>
            </a:pPr>
            <a:endParaRPr lang="ka-GE" sz="1400" dirty="0">
              <a:solidFill>
                <a:srgbClr val="002060"/>
              </a:solidFill>
              <a:latin typeface="Calibri" panose="020F0502020204030204" pitchFamily="34" charset="0"/>
              <a:ea typeface="+mj-ea"/>
              <a:cs typeface="Calibri" panose="020F0502020204030204" pitchFamily="34" charset="0"/>
            </a:endParaRPr>
          </a:p>
          <a:p>
            <a:pPr lvl="1">
              <a:lnSpc>
                <a:spcPct val="100000"/>
              </a:lnSpc>
            </a:pPr>
            <a:r>
              <a:rPr lang="en-US" sz="1400" dirty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State G</a:t>
            </a:r>
            <a:r>
              <a:rPr lang="en-US" sz="1400" dirty="0" smtClean="0">
                <a:solidFill>
                  <a:srgbClr val="002060"/>
                </a:solidFill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overnance</a:t>
            </a:r>
            <a:endParaRPr lang="ka-GE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8212" y="3084139"/>
            <a:ext cx="2264989" cy="29132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1280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2841</TotalTime>
  <Words>1839</Words>
  <Application>Microsoft Office PowerPoint</Application>
  <PresentationFormat>Widescreen</PresentationFormat>
  <Paragraphs>624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Sylfaen</vt:lpstr>
      <vt:lpstr>Wingdings</vt:lpstr>
      <vt:lpstr>Office Theme</vt:lpstr>
      <vt:lpstr>Compliance of Government Sector Strategies with Medium-Term Fiscal Parameters </vt:lpstr>
      <vt:lpstr>EU-EGFA - Budget Support 2023-2026</vt:lpstr>
      <vt:lpstr>The Policy Classifier</vt:lpstr>
      <vt:lpstr>PowerPoint Presentation</vt:lpstr>
      <vt:lpstr>The Medium-Term Fiscal Impact Of Policy Classifiers</vt:lpstr>
      <vt:lpstr>The Medium-Term Fiscal Impact Of Policy Classifiers</vt:lpstr>
      <vt:lpstr>Medium-Term Fiscal Impact of Government Strategies A template of the Annex to the draft State Budget Law Table N1</vt:lpstr>
      <vt:lpstr>Medium-Term Fiscal Impact of Government Strategies A template of the Annex to the draft State Budget Law Table N2</vt:lpstr>
      <vt:lpstr>Example: Vision 2030, Georgia's Development Strategy</vt:lpstr>
      <vt:lpstr>Tagging the State Budget Programs with Sectoral Strategies Linking The Budget Program With The Vision 2030 Development Strategy Of Georgia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nato mokverashvili</dc:creator>
  <cp:lastModifiedBy>Natia Gulua</cp:lastModifiedBy>
  <cp:revision>76</cp:revision>
  <cp:lastPrinted>2023-09-22T07:58:30Z</cp:lastPrinted>
  <dcterms:created xsi:type="dcterms:W3CDTF">2023-09-21T09:52:58Z</dcterms:created>
  <dcterms:modified xsi:type="dcterms:W3CDTF">2023-12-01T16:01:52Z</dcterms:modified>
</cp:coreProperties>
</file>